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5"/>
  </p:notesMasterIdLst>
  <p:sldIdLst>
    <p:sldId id="256" r:id="rId2"/>
    <p:sldId id="265" r:id="rId3"/>
    <p:sldId id="266" r:id="rId4"/>
    <p:sldId id="267" r:id="rId5"/>
    <p:sldId id="268" r:id="rId6"/>
    <p:sldId id="269" r:id="rId7"/>
    <p:sldId id="270" r:id="rId8"/>
    <p:sldId id="271" r:id="rId9"/>
    <p:sldId id="257" r:id="rId10"/>
    <p:sldId id="258" r:id="rId11"/>
    <p:sldId id="261" r:id="rId12"/>
    <p:sldId id="260" r:id="rId13"/>
    <p:sldId id="259" r:id="rId14"/>
    <p:sldId id="262" r:id="rId15"/>
    <p:sldId id="263" r:id="rId16"/>
    <p:sldId id="264" r:id="rId17"/>
    <p:sldId id="277"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5497" autoAdjust="0"/>
  </p:normalViewPr>
  <p:slideViewPr>
    <p:cSldViewPr snapToGrid="0">
      <p:cViewPr varScale="1">
        <p:scale>
          <a:sx n="50" d="100"/>
          <a:sy n="50" d="100"/>
        </p:scale>
        <p:origin x="955"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BEB6F-0A66-4F7E-889B-E16409A9F2B1}" type="datetimeFigureOut">
              <a:rPr lang="en-US" smtClean="0"/>
              <a:t>4/24/2019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BC5AA-396D-4719-A4B6-C92768FAEB82}" type="slidenum">
              <a:rPr lang="en-US" smtClean="0"/>
              <a:t>‹#›</a:t>
            </a:fld>
            <a:endParaRPr lang="en-US" dirty="0"/>
          </a:p>
        </p:txBody>
      </p:sp>
    </p:spTree>
    <p:extLst>
      <p:ext uri="{BB962C8B-B14F-4D97-AF65-F5344CB8AC3E}">
        <p14:creationId xmlns:p14="http://schemas.microsoft.com/office/powerpoint/2010/main" val="3207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obviously cannot cover the plethora of cases in each category.  Instead, I will describe each category</a:t>
            </a:r>
            <a:r>
              <a:rPr lang="en-US" baseline="0" dirty="0" smtClean="0"/>
              <a:t> and discuss some of the more significant cases and claims.</a:t>
            </a:r>
          </a:p>
          <a:p>
            <a:endParaRPr lang="en-US" baseline="0" dirty="0" smtClean="0"/>
          </a:p>
          <a:p>
            <a:r>
              <a:rPr lang="en-US" baseline="0" dirty="0" smtClean="0"/>
              <a:t>Federal Statutory claims are just that, cases brought under statutory authority such as the clean air act, endangered species act, clean water act,  and under NEPA the National Environmental Policy Act, which very generally requires environmental studies for any federal or state funded project.   There are about 150 suite brought under this act the most recent against the Federal Energy Regulatory Commission challenging the authorization given to a natural gas infrastructure project in NY.  Others include challenges to the sale of offshore oil and gas leases to a challenge to the US Army Corps of Engineers permits and authorizations for crude oil pipeline in Louisiana.</a:t>
            </a:r>
          </a:p>
          <a:p>
            <a:endParaRPr lang="en-US" baseline="0" dirty="0" smtClean="0"/>
          </a:p>
          <a:p>
            <a:r>
              <a:rPr lang="en-US" baseline="0" dirty="0" smtClean="0"/>
              <a:t>Constitutional claims include actions under the commerce clause of the US constitution, first amendment cases and so on.  The commerce clause is general the opposite side of the  argument ie. A challenge against Washington state officials for allegedly taking unlawful actions to block coal export terminal and other such challenges.</a:t>
            </a:r>
          </a:p>
          <a:p>
            <a:endParaRPr lang="en-US" baseline="0" dirty="0" smtClean="0"/>
          </a:p>
          <a:p>
            <a:r>
              <a:rPr lang="en-US" baseline="0" dirty="0" smtClean="0"/>
              <a:t>State Law Claims include FOIA requests, industry lawsuits, environmentalist lawsuits and enforcement cases.  There are a couple of hundred of these. Industry lawsuits are brought by industry such as Exxon Mobil seeking pre-suit discovery in advance of anticipated claims; Challenges by power companies to regulations and the like.  On the other side, there are numerous cases brought by young people against the government for taking inadequate action to protect them against climate change.  More on that later.</a:t>
            </a:r>
          </a:p>
          <a:p>
            <a:endParaRPr lang="en-US" baseline="0" dirty="0" smtClean="0"/>
          </a:p>
          <a:p>
            <a:r>
              <a:rPr lang="en-US" baseline="0" dirty="0" smtClean="0"/>
              <a:t>Common Law Claims – these are the ones you are probably thinking about.  For example, a case by the City of NY against fossil fuel companies seeking damages for climate change related injuries.  Adaptation cases are similar – they include actions seeking money damages for losses to insurance cases – cases brought by insurers contending they have to make larger payments to property owners who suffered flooding as a result of gov. failures  and in others seeking DJ that they are not obligated to defend or indemnify policy holders in actions seeking climate related damages.</a:t>
            </a:r>
            <a:endParaRPr lang="en-US" dirty="0"/>
          </a:p>
        </p:txBody>
      </p:sp>
      <p:sp>
        <p:nvSpPr>
          <p:cNvPr id="4" name="Slide Number Placeholder 3"/>
          <p:cNvSpPr>
            <a:spLocks noGrp="1"/>
          </p:cNvSpPr>
          <p:nvPr>
            <p:ph type="sldNum" sz="quarter" idx="10"/>
          </p:nvPr>
        </p:nvSpPr>
        <p:spPr/>
        <p:txBody>
          <a:bodyPr/>
          <a:lstStyle/>
          <a:p>
            <a:fld id="{240BC5AA-396D-4719-A4B6-C92768FAEB82}" type="slidenum">
              <a:rPr lang="en-US" smtClean="0"/>
              <a:t>10</a:t>
            </a:fld>
            <a:endParaRPr lang="en-US" dirty="0"/>
          </a:p>
        </p:txBody>
      </p:sp>
    </p:spTree>
    <p:extLst>
      <p:ext uri="{BB962C8B-B14F-4D97-AF65-F5344CB8AC3E}">
        <p14:creationId xmlns:p14="http://schemas.microsoft.com/office/powerpoint/2010/main" val="9964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marR="0" lvl="0" indent="-231229"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Two primary barriers to litigation over climate change – Standing and political question.  Standing limits juris. In the fed courts to cases or controversies which in turn means you must show injury in fact i.e. causation and redressability. That is, the relieve sough would remedy the injury.  Causation is the tough part.  How can one show that his or her crops were destroyed by climate change vs. random event or that defendant’s specific GHG’s contributed to same.  </a:t>
            </a:r>
          </a:p>
          <a:p>
            <a:pPr marL="231229" marR="0" lvl="0" indent="-231229"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Political question doctrine asks whether there is a justiciable claim, that is, the courts will not interfere with the business of other branches of government.  As such, judges cannot impose their own limits on GHG emissions separate from those imposed by the EPA.  So says the clean air act.</a:t>
            </a:r>
          </a:p>
          <a:p>
            <a:pPr marL="231229" marR="0" lvl="0" indent="-231229"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Comer v. Murphy Oil – Fed Ct. in Miss held that those suffering from client change could not assert claims based on Fed common law of nuisance seeking $ damages (as opposed to injunctive relief) or state claims.  That plaintiff sued Murphy Oil arguing in tort (nuisance, trespass &amp; negligence) that it emitted GHG’s in such amounts that it caused the oceans to warm,  Katrina to intensify, rising sea levels, that aggravated its impact.  Court held that this was left to the CAA. S.CT refused to hear. </a:t>
            </a:r>
          </a:p>
          <a:p>
            <a:pPr marL="231229" marR="0" lvl="0" indent="-231229"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Another case Kivalina v. ExxonMobil. Lawsuit on theory of nuisance claiming $ damages from the energy industry for the destruction of Kivalina, Alaska by flooding caused by climate change.  Suit was dismissed by the USDC holding that regulation of greenhouse gases was a political issue not a legal issue that had to be resolved by congress.  Lost on appeal and S.Ct. refused to hear. </a:t>
            </a:r>
          </a:p>
          <a:p>
            <a:endParaRPr lang="en-US" dirty="0"/>
          </a:p>
        </p:txBody>
      </p:sp>
      <p:sp>
        <p:nvSpPr>
          <p:cNvPr id="4" name="Slide Number Placeholder 3"/>
          <p:cNvSpPr>
            <a:spLocks noGrp="1"/>
          </p:cNvSpPr>
          <p:nvPr>
            <p:ph type="sldNum" sz="quarter" idx="10"/>
          </p:nvPr>
        </p:nvSpPr>
        <p:spPr/>
        <p:txBody>
          <a:bodyPr/>
          <a:lstStyle/>
          <a:p>
            <a:fld id="{240BC5AA-396D-4719-A4B6-C92768FAEB82}" type="slidenum">
              <a:rPr lang="en-US" smtClean="0"/>
              <a:t>11</a:t>
            </a:fld>
            <a:endParaRPr lang="en-US" dirty="0"/>
          </a:p>
        </p:txBody>
      </p:sp>
    </p:spTree>
    <p:extLst>
      <p:ext uri="{BB962C8B-B14F-4D97-AF65-F5344CB8AC3E}">
        <p14:creationId xmlns:p14="http://schemas.microsoft.com/office/powerpoint/2010/main" val="134062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BC5AA-396D-4719-A4B6-C92768FAEB82}" type="slidenum">
              <a:rPr lang="en-US" smtClean="0"/>
              <a:t>12</a:t>
            </a:fld>
            <a:endParaRPr lang="en-US" dirty="0"/>
          </a:p>
        </p:txBody>
      </p:sp>
    </p:spTree>
    <p:extLst>
      <p:ext uri="{BB962C8B-B14F-4D97-AF65-F5344CB8AC3E}">
        <p14:creationId xmlns:p14="http://schemas.microsoft.com/office/powerpoint/2010/main" val="112752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generation is likely to be stuck with managing the physical, ecological and economic fallout of climate change.  </a:t>
            </a:r>
          </a:p>
          <a:p>
            <a:endParaRPr lang="en-US" baseline="0" dirty="0" smtClean="0"/>
          </a:p>
          <a:p>
            <a:r>
              <a:rPr lang="en-US" baseline="0" dirty="0" smtClean="0"/>
              <a:t>Public Trust doctrine is a legal canon that stresses the governments hold on resources such as land, water or fisheries as treasure for the people. These lawsuits seek to extend that principle by asserting that government is also a trustee of the atmosphere.   As such, they argue that the gov. is not doing enough to address climate change, which in turn is a violation of their constitutional rights.  </a:t>
            </a:r>
            <a:endParaRPr lang="en-US" dirty="0"/>
          </a:p>
        </p:txBody>
      </p:sp>
      <p:sp>
        <p:nvSpPr>
          <p:cNvPr id="4" name="Slide Number Placeholder 3"/>
          <p:cNvSpPr>
            <a:spLocks noGrp="1"/>
          </p:cNvSpPr>
          <p:nvPr>
            <p:ph type="sldNum" sz="quarter" idx="10"/>
          </p:nvPr>
        </p:nvSpPr>
        <p:spPr/>
        <p:txBody>
          <a:bodyPr/>
          <a:lstStyle/>
          <a:p>
            <a:fld id="{240BC5AA-396D-4719-A4B6-C92768FAEB82}" type="slidenum">
              <a:rPr lang="en-US" smtClean="0"/>
              <a:t>16</a:t>
            </a:fld>
            <a:endParaRPr lang="en-US" dirty="0"/>
          </a:p>
        </p:txBody>
      </p:sp>
    </p:spTree>
    <p:extLst>
      <p:ext uri="{BB962C8B-B14F-4D97-AF65-F5344CB8AC3E}">
        <p14:creationId xmlns:p14="http://schemas.microsoft.com/office/powerpoint/2010/main" val="4365720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4/24/2019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4/24/2019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latin typeface="Angsana New" panose="02020603050405020304" pitchFamily="18" charset="-34"/>
                <a:cs typeface="Angsana New" panose="02020603050405020304" pitchFamily="18" charset="-34"/>
              </a:rPr>
              <a:t>Climate Change</a:t>
            </a:r>
            <a:br>
              <a:rPr lang="en-US" sz="4000" dirty="0" smtClean="0">
                <a:latin typeface="Angsana New" panose="02020603050405020304" pitchFamily="18" charset="-34"/>
                <a:cs typeface="Angsana New" panose="02020603050405020304" pitchFamily="18" charset="-34"/>
              </a:rPr>
            </a:br>
            <a:r>
              <a:rPr lang="en-US" sz="2000" dirty="0"/>
              <a:t/>
            </a:r>
            <a:br>
              <a:rPr lang="en-US" sz="2000" dirty="0"/>
            </a:br>
            <a:r>
              <a:rPr lang="en-US" sz="2000" dirty="0" smtClean="0"/>
              <a:t>Update – Climate change litigation in the U.S.</a:t>
            </a:r>
            <a:br>
              <a:rPr lang="en-US" sz="2000" dirty="0" smtClean="0"/>
            </a:br>
            <a:r>
              <a:rPr lang="en-US" sz="2000" dirty="0"/>
              <a:t/>
            </a:r>
            <a:br>
              <a:rPr lang="en-US" sz="2000" dirty="0"/>
            </a:br>
            <a:r>
              <a:rPr lang="en-US" sz="2000" dirty="0" smtClean="0"/>
              <a:t>Insurance implications</a:t>
            </a:r>
            <a:r>
              <a:rPr lang="en-US" sz="2000" dirty="0"/>
              <a:t/>
            </a:r>
            <a:br>
              <a:rPr lang="en-US" sz="2000" dirty="0"/>
            </a:br>
            <a:endParaRPr lang="en-US" sz="2000" dirty="0">
              <a:latin typeface="Angsana New" panose="02020603050405020304" pitchFamily="18" charset="-34"/>
              <a:cs typeface="Angsana New" panose="02020603050405020304" pitchFamily="18" charset="-34"/>
            </a:endParaRPr>
          </a:p>
        </p:txBody>
      </p:sp>
      <p:sp>
        <p:nvSpPr>
          <p:cNvPr id="3" name="Subtitle 2"/>
          <p:cNvSpPr>
            <a:spLocks noGrp="1"/>
          </p:cNvSpPr>
          <p:nvPr>
            <p:ph type="subTitle" idx="1"/>
          </p:nvPr>
        </p:nvSpPr>
        <p:spPr>
          <a:xfrm>
            <a:off x="1069847" y="4571999"/>
            <a:ext cx="8337199" cy="1152395"/>
          </a:xfrm>
        </p:spPr>
        <p:txBody>
          <a:bodyPr>
            <a:normAutofit/>
          </a:bodyPr>
          <a:lstStyle/>
          <a:p>
            <a:pPr algn="ctr"/>
            <a:r>
              <a:rPr lang="en-US" dirty="0" smtClean="0"/>
              <a:t>Richard Traub</a:t>
            </a:r>
          </a:p>
          <a:p>
            <a:pPr algn="ctr"/>
            <a:r>
              <a:rPr lang="en-US" dirty="0" smtClean="0"/>
              <a:t>Traub Lieberman Straus &amp; Shrewsberry LLP</a:t>
            </a:r>
          </a:p>
          <a:p>
            <a:pPr algn="ctr"/>
            <a:endParaRPr lang="en-US" dirty="0"/>
          </a:p>
        </p:txBody>
      </p:sp>
    </p:spTree>
    <p:extLst>
      <p:ext uri="{BB962C8B-B14F-4D97-AF65-F5344CB8AC3E}">
        <p14:creationId xmlns:p14="http://schemas.microsoft.com/office/powerpoint/2010/main" val="117582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Claims</a:t>
            </a:r>
            <a:endParaRPr lang="en-US" dirty="0"/>
          </a:p>
        </p:txBody>
      </p:sp>
      <p:sp>
        <p:nvSpPr>
          <p:cNvPr id="3" name="Content Placeholder 2"/>
          <p:cNvSpPr>
            <a:spLocks noGrp="1"/>
          </p:cNvSpPr>
          <p:nvPr>
            <p:ph idx="1"/>
          </p:nvPr>
        </p:nvSpPr>
        <p:spPr/>
        <p:txBody>
          <a:bodyPr/>
          <a:lstStyle/>
          <a:p>
            <a:r>
              <a:rPr lang="en-US" dirty="0" smtClean="0"/>
              <a:t>Federal Statutory Claims</a:t>
            </a:r>
          </a:p>
          <a:p>
            <a:r>
              <a:rPr lang="en-US" dirty="0" smtClean="0"/>
              <a:t>Constitutional Claims</a:t>
            </a:r>
          </a:p>
          <a:p>
            <a:r>
              <a:rPr lang="en-US" dirty="0" smtClean="0"/>
              <a:t>State Law Claims </a:t>
            </a:r>
          </a:p>
          <a:p>
            <a:r>
              <a:rPr lang="en-US" dirty="0" smtClean="0"/>
              <a:t>Common Law Claims </a:t>
            </a:r>
          </a:p>
          <a:p>
            <a:r>
              <a:rPr lang="en-US" dirty="0" smtClean="0"/>
              <a:t>Public Trust Claims</a:t>
            </a:r>
          </a:p>
          <a:p>
            <a:r>
              <a:rPr lang="en-US" dirty="0" smtClean="0"/>
              <a:t>Security and Financial Regulation</a:t>
            </a:r>
          </a:p>
          <a:p>
            <a:r>
              <a:rPr lang="en-US" dirty="0" smtClean="0"/>
              <a:t>Trade Agreements</a:t>
            </a:r>
          </a:p>
          <a:p>
            <a:r>
              <a:rPr lang="en-US" dirty="0" smtClean="0"/>
              <a:t>Adaptation Cases</a:t>
            </a:r>
          </a:p>
          <a:p>
            <a:r>
              <a:rPr lang="en-US" dirty="0" smtClean="0"/>
              <a:t>Cases Brought by Scientists and Protestors</a:t>
            </a:r>
          </a:p>
          <a:p>
            <a:endParaRPr lang="en-US" dirty="0"/>
          </a:p>
        </p:txBody>
      </p:sp>
    </p:spTree>
    <p:extLst>
      <p:ext uri="{BB962C8B-B14F-4D97-AF65-F5344CB8AC3E}">
        <p14:creationId xmlns:p14="http://schemas.microsoft.com/office/powerpoint/2010/main" val="54850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Liability for climate change</a:t>
            </a:r>
            <a:endParaRPr lang="en-US" sz="4000" dirty="0"/>
          </a:p>
        </p:txBody>
      </p:sp>
      <p:sp>
        <p:nvSpPr>
          <p:cNvPr id="3" name="Content Placeholder 2"/>
          <p:cNvSpPr>
            <a:spLocks noGrp="1"/>
          </p:cNvSpPr>
          <p:nvPr>
            <p:ph sz="half" idx="1"/>
          </p:nvPr>
        </p:nvSpPr>
        <p:spPr/>
        <p:txBody>
          <a:bodyPr/>
          <a:lstStyle/>
          <a:p>
            <a:pPr marL="342900" lvl="0" indent="-342900">
              <a:lnSpc>
                <a:spcPct val="100000"/>
              </a:lnSpc>
              <a:spcBef>
                <a:spcPct val="20000"/>
              </a:spcBef>
              <a:buClr>
                <a:srgbClr val="1D6A58"/>
              </a:buClr>
              <a:buSzPct val="110000"/>
              <a:buFont typeface="Arial" panose="020B0604020202020204" pitchFamily="34" charset="0"/>
              <a:buChar char="•"/>
            </a:pPr>
            <a:r>
              <a:rPr lang="en-US" sz="1900" dirty="0">
                <a:latin typeface="Arial" panose="020B0604020202020204" pitchFamily="34" charset="0"/>
                <a:cs typeface="Arial" panose="020B0604020202020204" pitchFamily="34" charset="0"/>
              </a:rPr>
              <a:t>Standing and Political Question.</a:t>
            </a:r>
          </a:p>
          <a:p>
            <a:pPr marL="342900" lvl="0" indent="-342900">
              <a:lnSpc>
                <a:spcPct val="100000"/>
              </a:lnSpc>
              <a:spcBef>
                <a:spcPct val="20000"/>
              </a:spcBef>
              <a:buClr>
                <a:srgbClr val="1D6A58"/>
              </a:buClr>
              <a:buSzPct val="1100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lvl="0" indent="-342900">
              <a:lnSpc>
                <a:spcPct val="100000"/>
              </a:lnSpc>
              <a:spcBef>
                <a:spcPct val="20000"/>
              </a:spcBef>
              <a:buClr>
                <a:srgbClr val="1D6A58"/>
              </a:buClr>
              <a:buSzPct val="110000"/>
              <a:buFont typeface="Arial" panose="020B0604020202020204" pitchFamily="34" charset="0"/>
              <a:buChar char="•"/>
            </a:pPr>
            <a:r>
              <a:rPr lang="en-US" sz="1900" dirty="0">
                <a:latin typeface="Arial" panose="020B0604020202020204" pitchFamily="34" charset="0"/>
                <a:cs typeface="Arial" panose="020B0604020202020204" pitchFamily="34" charset="0"/>
              </a:rPr>
              <a:t>Judges barred from imposing their own limits on GHG emissions.</a:t>
            </a:r>
          </a:p>
          <a:p>
            <a:pPr marL="342900" lvl="0" indent="-342900">
              <a:lnSpc>
                <a:spcPct val="100000"/>
              </a:lnSpc>
              <a:spcBef>
                <a:spcPct val="20000"/>
              </a:spcBef>
              <a:buClr>
                <a:srgbClr val="1D6A58"/>
              </a:buClr>
              <a:buSzPct val="1100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lvl="0" indent="-342900">
              <a:lnSpc>
                <a:spcPct val="100000"/>
              </a:lnSpc>
              <a:spcBef>
                <a:spcPct val="20000"/>
              </a:spcBef>
              <a:buClr>
                <a:srgbClr val="1D6A58"/>
              </a:buClr>
              <a:buSzPct val="110000"/>
              <a:buFont typeface="Arial" panose="020B0604020202020204" pitchFamily="34" charset="0"/>
              <a:buChar char="•"/>
            </a:pPr>
            <a:r>
              <a:rPr lang="en-US" sz="1900" dirty="0">
                <a:latin typeface="Arial" panose="020B0604020202020204" pitchFamily="34" charset="0"/>
                <a:cs typeface="Arial" panose="020B0604020202020204" pitchFamily="34" charset="0"/>
              </a:rPr>
              <a:t>Clean Air Act supersedes and federal common law.</a:t>
            </a:r>
          </a:p>
          <a:p>
            <a:pPr marL="342900" lvl="0" indent="-342900">
              <a:lnSpc>
                <a:spcPct val="100000"/>
              </a:lnSpc>
              <a:spcBef>
                <a:spcPct val="20000"/>
              </a:spcBef>
              <a:buClr>
                <a:srgbClr val="1D6A58"/>
              </a:buClr>
              <a:buSzPct val="1100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lvl="0" indent="-342900">
              <a:lnSpc>
                <a:spcPct val="100000"/>
              </a:lnSpc>
              <a:spcBef>
                <a:spcPct val="20000"/>
              </a:spcBef>
              <a:buClr>
                <a:srgbClr val="1D6A58"/>
              </a:buClr>
              <a:buSzPct val="110000"/>
              <a:buFont typeface="Arial" panose="020B0604020202020204" pitchFamily="34" charset="0"/>
              <a:buChar char="•"/>
            </a:pPr>
            <a:r>
              <a:rPr lang="en-US" sz="1900" dirty="0">
                <a:latin typeface="Arial" panose="020B0604020202020204" pitchFamily="34" charset="0"/>
                <a:cs typeface="Arial" panose="020B0604020202020204" pitchFamily="34" charset="0"/>
              </a:rPr>
              <a:t>No common law claim of nuisance</a:t>
            </a:r>
            <a:r>
              <a:rPr lang="en-US" sz="1900" dirty="0">
                <a:solidFill>
                  <a:srgbClr val="898989"/>
                </a:solidFill>
                <a:latin typeface="Arial" panose="020B0604020202020204" pitchFamily="34" charset="0"/>
                <a:cs typeface="Arial" panose="020B0604020202020204" pitchFamily="34" charset="0"/>
              </a:rPr>
              <a:t>.</a:t>
            </a:r>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145" y="2194560"/>
            <a:ext cx="4689103"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017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Exxonmobil</a:t>
            </a:r>
            <a:endParaRPr lang="en-US" dirty="0"/>
          </a:p>
        </p:txBody>
      </p:sp>
      <p:sp>
        <p:nvSpPr>
          <p:cNvPr id="5" name="Content Placeholder 4"/>
          <p:cNvSpPr>
            <a:spLocks noGrp="1"/>
          </p:cNvSpPr>
          <p:nvPr>
            <p:ph idx="1"/>
          </p:nvPr>
        </p:nvSpPr>
        <p:spPr/>
        <p:txBody>
          <a:bodyPr/>
          <a:lstStyle/>
          <a:p>
            <a:r>
              <a:rPr lang="en-US" dirty="0" smtClean="0"/>
              <a:t>But now, a trove of ExxonMobil documents have created litigation much like tobacco.  You hid your knowledge</a:t>
            </a:r>
          </a:p>
          <a:p>
            <a:r>
              <a:rPr lang="en-US" dirty="0" smtClean="0"/>
              <a:t>Cases now seek to hold the fossil fuel industry accountable for damages they foresaw decades ago</a:t>
            </a:r>
          </a:p>
          <a:p>
            <a:r>
              <a:rPr lang="en-US" dirty="0" smtClean="0"/>
              <a:t>The industry have profited from fossil fuels but has not absorbed the economic costs of the consequences.</a:t>
            </a:r>
          </a:p>
          <a:p>
            <a:r>
              <a:rPr lang="en-US" dirty="0" smtClean="0"/>
              <a:t>Following is a summary of the major legal battles against the oil and gas industry</a:t>
            </a:r>
            <a:endParaRPr lang="en-US" dirty="0"/>
          </a:p>
        </p:txBody>
      </p:sp>
    </p:spTree>
    <p:extLst>
      <p:ext uri="{BB962C8B-B14F-4D97-AF65-F5344CB8AC3E}">
        <p14:creationId xmlns:p14="http://schemas.microsoft.com/office/powerpoint/2010/main" val="40693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Where the major climate changes lawsuits stand today</a:t>
            </a:r>
            <a:endParaRPr lang="en-US" sz="4400" dirty="0"/>
          </a:p>
        </p:txBody>
      </p:sp>
      <p:sp>
        <p:nvSpPr>
          <p:cNvPr id="3" name="Content Placeholder 2"/>
          <p:cNvSpPr>
            <a:spLocks noGrp="1"/>
          </p:cNvSpPr>
          <p:nvPr>
            <p:ph sz="half" idx="1"/>
          </p:nvPr>
        </p:nvSpPr>
        <p:spPr/>
        <p:txBody>
          <a:bodyPr/>
          <a:lstStyle/>
          <a:p>
            <a:r>
              <a:rPr lang="en-US" dirty="0" smtClean="0"/>
              <a:t>Numerous legal challenges against the oil and gas industry after revelations that ExxonMobil long recognized the threat fossil fuels pose to the world.</a:t>
            </a:r>
          </a:p>
          <a:p>
            <a:r>
              <a:rPr lang="en-US" dirty="0" smtClean="0"/>
              <a:t>Two states and V.I. have brought fraud investigations into Exxon over climate change. </a:t>
            </a:r>
          </a:p>
          <a:p>
            <a:r>
              <a:rPr lang="en-US" dirty="0" smtClean="0"/>
              <a:t>In 2015 “Our Children’s Trust filed a suit asserting that the federal gov. is failing to protect them from climate change</a:t>
            </a:r>
            <a:endParaRPr lang="en-US" dirty="0"/>
          </a:p>
        </p:txBody>
      </p:sp>
      <p:sp>
        <p:nvSpPr>
          <p:cNvPr id="6" name="Content Placeholder 5"/>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6775063" y="2582780"/>
            <a:ext cx="3792353" cy="3160294"/>
          </a:xfrm>
          <a:prstGeom prst="rect">
            <a:avLst/>
          </a:prstGeom>
        </p:spPr>
      </p:pic>
    </p:spTree>
    <p:extLst>
      <p:ext uri="{BB962C8B-B14F-4D97-AF65-F5344CB8AC3E}">
        <p14:creationId xmlns:p14="http://schemas.microsoft.com/office/powerpoint/2010/main" val="192548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MA, and USVI</a:t>
            </a:r>
            <a:endParaRPr lang="en-US" dirty="0"/>
          </a:p>
        </p:txBody>
      </p:sp>
      <p:sp>
        <p:nvSpPr>
          <p:cNvPr id="5" name="Content Placeholder 4"/>
          <p:cNvSpPr>
            <a:spLocks noGrp="1"/>
          </p:cNvSpPr>
          <p:nvPr>
            <p:ph idx="1"/>
          </p:nvPr>
        </p:nvSpPr>
        <p:spPr/>
        <p:txBody>
          <a:bodyPr/>
          <a:lstStyle/>
          <a:p>
            <a:r>
              <a:rPr lang="en-US" dirty="0" smtClean="0"/>
              <a:t>Brought investigations of Exxon starting in 2015.  </a:t>
            </a:r>
          </a:p>
          <a:p>
            <a:r>
              <a:rPr lang="en-US" dirty="0" smtClean="0"/>
              <a:t>Exxon fired back with massive legal barrage and USVI pulled out.</a:t>
            </a:r>
          </a:p>
          <a:p>
            <a:r>
              <a:rPr lang="en-US" dirty="0" smtClean="0"/>
              <a:t>Has sued NY and MA to block investigations on basis they were politically motivated</a:t>
            </a:r>
          </a:p>
          <a:p>
            <a:r>
              <a:rPr lang="en-US" dirty="0" smtClean="0"/>
              <a:t>NY court denied Exxon motion to keep PWC accounting records secret.</a:t>
            </a:r>
          </a:p>
          <a:p>
            <a:r>
              <a:rPr lang="en-US" dirty="0" smtClean="0"/>
              <a:t>As of April this year, the investigations continue and Exxon’s suit has been transferred from Texas to NY</a:t>
            </a:r>
            <a:endParaRPr lang="en-US" dirty="0"/>
          </a:p>
        </p:txBody>
      </p:sp>
    </p:spTree>
    <p:extLst>
      <p:ext uri="{BB962C8B-B14F-4D97-AF65-F5344CB8AC3E}">
        <p14:creationId xmlns:p14="http://schemas.microsoft.com/office/powerpoint/2010/main" val="50715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Cities sue of climate change</a:t>
            </a:r>
            <a:endParaRPr lang="en-US" sz="3600" dirty="0"/>
          </a:p>
        </p:txBody>
      </p:sp>
      <p:sp>
        <p:nvSpPr>
          <p:cNvPr id="5" name="Content Placeholder 4"/>
          <p:cNvSpPr>
            <a:spLocks noGrp="1"/>
          </p:cNvSpPr>
          <p:nvPr>
            <p:ph idx="1"/>
          </p:nvPr>
        </p:nvSpPr>
        <p:spPr/>
        <p:txBody>
          <a:bodyPr>
            <a:normAutofit fontScale="85000" lnSpcReduction="20000"/>
          </a:bodyPr>
          <a:lstStyle/>
          <a:p>
            <a:r>
              <a:rPr lang="en-US" dirty="0" smtClean="0"/>
              <a:t>Faced with huge potential losses due to rising sea levels, 8 cities and counties in CA, along with NYC, and municipalities in CO and Washington filed suit against oil and gas companies.</a:t>
            </a:r>
          </a:p>
          <a:p>
            <a:r>
              <a:rPr lang="en-US" dirty="0" smtClean="0"/>
              <a:t>They assert a public nuisance claim, negligence in that they have been burning fossil fuels for decades which is one of the biggest contributors to global warming – and hid knowledge of the risk.</a:t>
            </a:r>
          </a:p>
          <a:p>
            <a:r>
              <a:rPr lang="en-US" dirty="0" smtClean="0"/>
              <a:t>In CA, millions are sought for mitigation measures including construction of sea walls. Industry response has been to seek to move to Fed Ct. where nuisance claims are tougher to prove.</a:t>
            </a:r>
          </a:p>
          <a:p>
            <a:r>
              <a:rPr lang="en-US" dirty="0" smtClean="0"/>
              <a:t>In March 2018 Federal Judge hosts climate change tutorial for the court. Statements given by Chevron, BP, Shell and Conoco Phillps</a:t>
            </a:r>
          </a:p>
          <a:p>
            <a:r>
              <a:rPr lang="en-US" dirty="0" smtClean="0"/>
              <a:t>April, City of Boulder filed suit </a:t>
            </a:r>
          </a:p>
          <a:p>
            <a:r>
              <a:rPr lang="en-US" dirty="0" smtClean="0"/>
              <a:t>May 2018 Rhode Island filed suit.</a:t>
            </a:r>
          </a:p>
          <a:p>
            <a:r>
              <a:rPr lang="en-US" dirty="0" smtClean="0"/>
              <a:t>June 2018 Federal Judge dismisses SF and Oakland cases saying that while climate change dangers are very real, the issues should be solved by Congress.</a:t>
            </a:r>
          </a:p>
          <a:p>
            <a:r>
              <a:rPr lang="en-US" dirty="0" smtClean="0"/>
              <a:t>July 2018 Federal Judge dismisses NYC lawsuit saying that climate change has to be dealt with by Congress or President and not the Courts. </a:t>
            </a:r>
            <a:endParaRPr lang="en-US" dirty="0"/>
          </a:p>
        </p:txBody>
      </p:sp>
    </p:spTree>
    <p:extLst>
      <p:ext uri="{BB962C8B-B14F-4D97-AF65-F5344CB8AC3E}">
        <p14:creationId xmlns:p14="http://schemas.microsoft.com/office/powerpoint/2010/main" val="262602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Children’s climate lawsuits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Our Children’s Trust – commenced in 2015 relies on the public trust doctrine – Juliana v. US</a:t>
            </a:r>
          </a:p>
          <a:p>
            <a:r>
              <a:rPr lang="en-US" dirty="0" smtClean="0"/>
              <a:t>Does not rely on written laws such as the clean air act, it relies argues deprivation of rights to life, liberty and property found in the 5</a:t>
            </a:r>
            <a:r>
              <a:rPr lang="en-US" baseline="30000" dirty="0" smtClean="0"/>
              <a:t>th</a:t>
            </a:r>
            <a:r>
              <a:rPr lang="en-US" dirty="0" smtClean="0"/>
              <a:t> Amendment. (Due Process clause)</a:t>
            </a:r>
          </a:p>
          <a:p>
            <a:r>
              <a:rPr lang="en-US" dirty="0" smtClean="0"/>
              <a:t>Problem is that while climate change is real, the fault clearly does not lie with one country and its actions nor for that matter with one industry.</a:t>
            </a:r>
          </a:p>
          <a:p>
            <a:r>
              <a:rPr lang="en-US" dirty="0" smtClean="0"/>
              <a:t>Trial was set for October 29, 2018 in Eugene, Oregon. </a:t>
            </a:r>
          </a:p>
          <a:p>
            <a:pPr lvl="1"/>
            <a:r>
              <a:rPr lang="en-US" dirty="0" smtClean="0"/>
              <a:t>Nobel economist Joseph Stiglitz supports children’s case as expert</a:t>
            </a:r>
          </a:p>
          <a:p>
            <a:pPr lvl="1"/>
            <a:r>
              <a:rPr lang="en-US" dirty="0" smtClean="0"/>
              <a:t>In July, 2018 Fed. Appeals court reject request to end the lawsuit and the US Supreme Court rejects an emergency stay.</a:t>
            </a:r>
          </a:p>
          <a:p>
            <a:pPr lvl="1"/>
            <a:r>
              <a:rPr lang="en-US" dirty="0" smtClean="0"/>
              <a:t>9</a:t>
            </a:r>
            <a:r>
              <a:rPr lang="en-US" baseline="30000" dirty="0" smtClean="0"/>
              <a:t>th</a:t>
            </a:r>
            <a:r>
              <a:rPr lang="en-US" dirty="0" smtClean="0"/>
              <a:t> Circuit to hear interlocutory appeals on refusal to dismiss (June 2019)</a:t>
            </a:r>
          </a:p>
          <a:p>
            <a:r>
              <a:rPr lang="en-US" dirty="0" smtClean="0"/>
              <a:t>But it still inspired others – youth in Netherlands won their case that the Dutch gov.  Was negligent in not properly regulating and minimizing greenhouse gas emissions . </a:t>
            </a:r>
          </a:p>
          <a:p>
            <a:r>
              <a:rPr lang="en-US" dirty="0" smtClean="0"/>
              <a:t>Two other cases in Pakistan and India are awaiting further actions;</a:t>
            </a:r>
          </a:p>
          <a:p>
            <a:endParaRPr lang="en-US" dirty="0"/>
          </a:p>
        </p:txBody>
      </p:sp>
    </p:spTree>
    <p:extLst>
      <p:ext uri="{BB962C8B-B14F-4D97-AF65-F5344CB8AC3E}">
        <p14:creationId xmlns:p14="http://schemas.microsoft.com/office/powerpoint/2010/main" val="273391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960" y="175217"/>
            <a:ext cx="5501640" cy="6527369"/>
          </a:xfrm>
        </p:spPr>
      </p:pic>
    </p:spTree>
    <p:extLst>
      <p:ext uri="{BB962C8B-B14F-4D97-AF65-F5344CB8AC3E}">
        <p14:creationId xmlns:p14="http://schemas.microsoft.com/office/powerpoint/2010/main" val="2558663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the insurance industry</a:t>
            </a:r>
            <a:endParaRPr lang="en-US" dirty="0"/>
          </a:p>
        </p:txBody>
      </p:sp>
      <p:sp>
        <p:nvSpPr>
          <p:cNvPr id="3" name="Content Placeholder 2"/>
          <p:cNvSpPr>
            <a:spLocks noGrp="1"/>
          </p:cNvSpPr>
          <p:nvPr>
            <p:ph idx="1"/>
          </p:nvPr>
        </p:nvSpPr>
        <p:spPr/>
        <p:txBody>
          <a:bodyPr/>
          <a:lstStyle/>
          <a:p>
            <a:r>
              <a:rPr lang="en-US" dirty="0" smtClean="0"/>
              <a:t>The cost of climate change are increasing and substantial. 2017 was the costliest year on record for natural catastrophic events with $344 Billion in global economic loss, of which 97% were weather related.</a:t>
            </a:r>
          </a:p>
          <a:p>
            <a:endParaRPr lang="en-US" dirty="0"/>
          </a:p>
          <a:p>
            <a:r>
              <a:rPr lang="en-US" dirty="0" smtClean="0"/>
              <a:t>Insured losses totaled $140 Billion </a:t>
            </a:r>
          </a:p>
          <a:p>
            <a:endParaRPr lang="en-US" dirty="0"/>
          </a:p>
          <a:p>
            <a:r>
              <a:rPr lang="en-US" dirty="0" smtClean="0"/>
              <a:t>IPCC Special Reports projects that by 2100 damages will exceed $54 Trillion with a 1.5 degree </a:t>
            </a:r>
            <a:r>
              <a:rPr lang="en-US" dirty="0"/>
              <a:t>C</a:t>
            </a:r>
            <a:r>
              <a:rPr lang="en-US" dirty="0" smtClean="0"/>
              <a:t>elsius (2.7 degree Fahrenheit) increase in temperature.  That increases to $69 Trillion with an increase of 2.0 degrees Celsius.</a:t>
            </a:r>
            <a:endParaRPr lang="en-US" dirty="0"/>
          </a:p>
        </p:txBody>
      </p:sp>
    </p:spTree>
    <p:extLst>
      <p:ext uri="{BB962C8B-B14F-4D97-AF65-F5344CB8AC3E}">
        <p14:creationId xmlns:p14="http://schemas.microsoft.com/office/powerpoint/2010/main" val="2493440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Potential credit rating downgrades for coastal municipalities given sea level projections and escalation of flood insurance premiums</a:t>
            </a:r>
          </a:p>
          <a:p>
            <a:r>
              <a:rPr lang="en-US" dirty="0" smtClean="0"/>
              <a:t>Direct damage to real and personal property</a:t>
            </a:r>
          </a:p>
          <a:p>
            <a:r>
              <a:rPr lang="en-US" dirty="0" smtClean="0"/>
              <a:t>Cost to mitigate sea level rise</a:t>
            </a:r>
          </a:p>
          <a:p>
            <a:r>
              <a:rPr lang="en-US" dirty="0" smtClean="0"/>
              <a:t>Impact on biological systems (humans, vegetation, wildlife)</a:t>
            </a:r>
          </a:p>
          <a:p>
            <a:r>
              <a:rPr lang="en-US" dirty="0" smtClean="0"/>
              <a:t>Loss of natural resources (wildfires, submergence of sensitive wetlands, coral reefs and impacts on fish and wildlife</a:t>
            </a:r>
          </a:p>
          <a:p>
            <a:r>
              <a:rPr lang="en-US" dirty="0" smtClean="0"/>
              <a:t>Increase in waterborne pests and associated disease</a:t>
            </a:r>
          </a:p>
          <a:p>
            <a:r>
              <a:rPr lang="en-US" dirty="0" smtClean="0"/>
              <a:t>Business interruption and loss of income</a:t>
            </a:r>
          </a:p>
          <a:p>
            <a:r>
              <a:rPr lang="en-US" dirty="0" smtClean="0"/>
              <a:t>Impact to national security</a:t>
            </a:r>
            <a:endParaRPr lang="en-US" dirty="0"/>
          </a:p>
        </p:txBody>
      </p:sp>
    </p:spTree>
    <p:extLst>
      <p:ext uri="{BB962C8B-B14F-4D97-AF65-F5344CB8AC3E}">
        <p14:creationId xmlns:p14="http://schemas.microsoft.com/office/powerpoint/2010/main" val="253652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80" y="-898906"/>
            <a:ext cx="5665270" cy="8233264"/>
          </a:xfrm>
        </p:spPr>
      </p:pic>
    </p:spTree>
    <p:extLst>
      <p:ext uri="{BB962C8B-B14F-4D97-AF65-F5344CB8AC3E}">
        <p14:creationId xmlns:p14="http://schemas.microsoft.com/office/powerpoint/2010/main" val="485426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a:t>
            </a:r>
            <a:endParaRPr lang="en-US" dirty="0"/>
          </a:p>
        </p:txBody>
      </p:sp>
      <p:sp>
        <p:nvSpPr>
          <p:cNvPr id="3" name="Content Placeholder 2"/>
          <p:cNvSpPr>
            <a:spLocks noGrp="1"/>
          </p:cNvSpPr>
          <p:nvPr>
            <p:ph idx="1"/>
          </p:nvPr>
        </p:nvSpPr>
        <p:spPr/>
        <p:txBody>
          <a:bodyPr/>
          <a:lstStyle/>
          <a:p>
            <a:r>
              <a:rPr lang="en-US" dirty="0" smtClean="0"/>
              <a:t>Dearth of cases, but will likely change</a:t>
            </a:r>
          </a:p>
          <a:p>
            <a:r>
              <a:rPr lang="en-US" dirty="0" smtClean="0"/>
              <a:t>Increased litigation activity by municipalities and private parties against fossil fuel companies impact GL, D &amp; O, and Property insurance.  </a:t>
            </a:r>
          </a:p>
          <a:p>
            <a:r>
              <a:rPr lang="en-US" dirty="0" smtClean="0"/>
              <a:t>Coverage issues will include: Do climate change suites seek “damages”; “property damage”;  was the damage during the policy period (trigger); occurrence; allocation; and pollutant exclusions</a:t>
            </a:r>
          </a:p>
          <a:p>
            <a:r>
              <a:rPr lang="en-US" dirty="0" smtClean="0"/>
              <a:t>AES Corp. V. Steadfast Ins. Co., 725 S.E. 2d 532 (Va. 2012) is the only reported decision involving coverage for climate change liabilities.  VA S.Ct. held insurer has no obligation to defense or cover for the insured’s potential climate related liabilities arising from the Native Village of Kivalina suit.  Disposed of on lack of occurrence issue (allegation was that insured intentionally releases tons of CO2 and GHGs into the atmosphere)</a:t>
            </a:r>
            <a:endParaRPr lang="en-US" dirty="0"/>
          </a:p>
        </p:txBody>
      </p:sp>
    </p:spTree>
    <p:extLst>
      <p:ext uri="{BB962C8B-B14F-4D97-AF65-F5344CB8AC3E}">
        <p14:creationId xmlns:p14="http://schemas.microsoft.com/office/powerpoint/2010/main" val="41504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lstStyle/>
          <a:p>
            <a:r>
              <a:rPr lang="en-US" dirty="0" smtClean="0"/>
              <a:t>In 2018 Allianz announced it would no longer insure both single fired coal power plants and all planned and operating coal mines. </a:t>
            </a:r>
          </a:p>
          <a:p>
            <a:r>
              <a:rPr lang="en-US" dirty="0" smtClean="0"/>
              <a:t>Swiss Re, Munich Re, AXA and Zurich have all opted to limit insurance dealings with coal</a:t>
            </a:r>
          </a:p>
          <a:p>
            <a:r>
              <a:rPr lang="en-US" dirty="0" smtClean="0"/>
              <a:t>Lloyd’s Banking Group announced that it will refuse to finance new clients whose revenues predominantly come from coal power plants and mines.</a:t>
            </a:r>
          </a:p>
          <a:p>
            <a:r>
              <a:rPr lang="en-US" dirty="0" smtClean="0"/>
              <a:t>Climate is changing and quickly – there is no dispute</a:t>
            </a:r>
          </a:p>
          <a:p>
            <a:r>
              <a:rPr lang="en-US" dirty="0" smtClean="0"/>
              <a:t>The cost will eclipse the GDP of many developed countries</a:t>
            </a:r>
          </a:p>
          <a:p>
            <a:r>
              <a:rPr lang="en-US" dirty="0" smtClean="0"/>
              <a:t>Lawsuits against fossil fuel companies and other carbon producers will proliferate</a:t>
            </a:r>
          </a:p>
          <a:p>
            <a:r>
              <a:rPr lang="en-US" dirty="0" smtClean="0"/>
              <a:t>Suits by stakeholders against public companies and directors and officers will grow as well.</a:t>
            </a:r>
            <a:endParaRPr lang="en-US" dirty="0"/>
          </a:p>
        </p:txBody>
      </p:sp>
    </p:spTree>
    <p:extLst>
      <p:ext uri="{BB962C8B-B14F-4D97-AF65-F5344CB8AC3E}">
        <p14:creationId xmlns:p14="http://schemas.microsoft.com/office/powerpoint/2010/main" val="153713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 date, underlying plaintiffs  have been unsuccessful.  Federal courts have dismissed these on justiciability, preemption and/or standing holding that the Clean Air Act supplants any private cause of action for common law nuisance and it is therefore up to the EPA to regulate GHG’s and not the courts.</a:t>
            </a:r>
          </a:p>
          <a:p>
            <a:r>
              <a:rPr lang="en-US" dirty="0" smtClean="0"/>
              <a:t>However, a number of appeals are pending and the big ten cases are in various states of motions to dismiss and are pending in different states before differing judges. </a:t>
            </a:r>
          </a:p>
          <a:p>
            <a:r>
              <a:rPr lang="en-US" dirty="0" smtClean="0"/>
              <a:t>Even if they are dismissed, defense costs will be significant.</a:t>
            </a:r>
          </a:p>
          <a:p>
            <a:r>
              <a:rPr lang="en-US" dirty="0" smtClean="0"/>
              <a:t>ILS including Cat bond issuance will almost certainly grow as a vehicle to hedge against uncertain climate related liability</a:t>
            </a:r>
            <a:endParaRPr lang="en-US" dirty="0"/>
          </a:p>
        </p:txBody>
      </p:sp>
    </p:spTree>
    <p:extLst>
      <p:ext uri="{BB962C8B-B14F-4D97-AF65-F5344CB8AC3E}">
        <p14:creationId xmlns:p14="http://schemas.microsoft.com/office/powerpoint/2010/main" val="184106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41390" y="-1828949"/>
            <a:ext cx="8440996" cy="10923642"/>
          </a:xfrm>
          <a:prstGeom prst="rect">
            <a:avLst/>
          </a:prstGeom>
        </p:spPr>
      </p:pic>
    </p:spTree>
    <p:extLst>
      <p:ext uri="{BB962C8B-B14F-4D97-AF65-F5344CB8AC3E}">
        <p14:creationId xmlns:p14="http://schemas.microsoft.com/office/powerpoint/2010/main" val="121203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vs. weather</a:t>
            </a:r>
            <a:endParaRPr lang="en-US" dirty="0"/>
          </a:p>
        </p:txBody>
      </p:sp>
      <p:sp>
        <p:nvSpPr>
          <p:cNvPr id="3" name="Content Placeholder 2"/>
          <p:cNvSpPr>
            <a:spLocks noGrp="1"/>
          </p:cNvSpPr>
          <p:nvPr>
            <p:ph idx="1"/>
          </p:nvPr>
        </p:nvSpPr>
        <p:spPr/>
        <p:txBody>
          <a:bodyPr/>
          <a:lstStyle/>
          <a:p>
            <a:r>
              <a:rPr lang="en-US" sz="3600" dirty="0"/>
              <a:t>The difference is a measure of time:</a:t>
            </a:r>
          </a:p>
          <a:p>
            <a:pPr marL="0" indent="0">
              <a:buNone/>
            </a:pPr>
            <a:endParaRPr lang="en-US" sz="2800" dirty="0"/>
          </a:p>
          <a:p>
            <a:pPr lvl="1"/>
            <a:r>
              <a:rPr lang="en-US" sz="2800" dirty="0"/>
              <a:t>Weather = Conditions of the atmosphere over a short period of time</a:t>
            </a:r>
            <a:r>
              <a:rPr lang="en-US" sz="2800" dirty="0" smtClean="0"/>
              <a:t>.</a:t>
            </a:r>
          </a:p>
          <a:p>
            <a:pPr marL="274320" lvl="1" indent="0">
              <a:buNone/>
            </a:pPr>
            <a:endParaRPr lang="en-US" sz="2800" dirty="0"/>
          </a:p>
          <a:p>
            <a:pPr lvl="1"/>
            <a:r>
              <a:rPr lang="en-US" sz="2800" dirty="0"/>
              <a:t>Climate = how the atmosphere "behaves" over relatively long periods of time.</a:t>
            </a:r>
          </a:p>
          <a:p>
            <a:endParaRPr lang="en-US" dirty="0"/>
          </a:p>
        </p:txBody>
      </p:sp>
    </p:spTree>
    <p:extLst>
      <p:ext uri="{BB962C8B-B14F-4D97-AF65-F5344CB8AC3E}">
        <p14:creationId xmlns:p14="http://schemas.microsoft.com/office/powerpoint/2010/main" val="102837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Brief history of climate change events</a:t>
            </a:r>
            <a:endParaRPr lang="en-US" sz="4800" dirty="0"/>
          </a:p>
        </p:txBody>
      </p:sp>
      <p:sp>
        <p:nvSpPr>
          <p:cNvPr id="3" name="Content Placeholder 2"/>
          <p:cNvSpPr>
            <a:spLocks noGrp="1"/>
          </p:cNvSpPr>
          <p:nvPr>
            <p:ph idx="1"/>
          </p:nvPr>
        </p:nvSpPr>
        <p:spPr/>
        <p:txBody>
          <a:bodyPr>
            <a:normAutofit fontScale="70000" lnSpcReduction="20000"/>
          </a:bodyPr>
          <a:lstStyle/>
          <a:p>
            <a:pPr fontAlgn="base"/>
            <a:r>
              <a:rPr lang="en-US" sz="2400" b="1" dirty="0">
                <a:solidFill>
                  <a:schemeClr val="accent5">
                    <a:lumMod val="50000"/>
                  </a:schemeClr>
                </a:solidFill>
              </a:rPr>
              <a:t>1712</a:t>
            </a:r>
            <a:r>
              <a:rPr lang="en-US" sz="2400" dirty="0">
                <a:solidFill>
                  <a:schemeClr val="accent5">
                    <a:lumMod val="50000"/>
                  </a:schemeClr>
                </a:solidFill>
              </a:rPr>
              <a:t> - British ironmonger Thomas Newcomen invents the first widely used steam engine, paving the way for the Industrial Revolution and industrial scale use of coal.</a:t>
            </a:r>
          </a:p>
          <a:p>
            <a:pPr marL="0" indent="0" fontAlgn="base">
              <a:buNone/>
            </a:pPr>
            <a:endParaRPr lang="en-US" sz="2400" dirty="0">
              <a:solidFill>
                <a:schemeClr val="accent5">
                  <a:lumMod val="50000"/>
                </a:schemeClr>
              </a:solidFill>
            </a:endParaRPr>
          </a:p>
          <a:p>
            <a:pPr fontAlgn="base"/>
            <a:r>
              <a:rPr lang="en-US" sz="2400" b="1" dirty="0">
                <a:solidFill>
                  <a:schemeClr val="accent5">
                    <a:lumMod val="50000"/>
                  </a:schemeClr>
                </a:solidFill>
              </a:rPr>
              <a:t>1800</a:t>
            </a:r>
            <a:r>
              <a:rPr lang="en-US" sz="2400" dirty="0">
                <a:solidFill>
                  <a:schemeClr val="accent5">
                    <a:lumMod val="50000"/>
                  </a:schemeClr>
                </a:solidFill>
              </a:rPr>
              <a:t> - World population reaches one billion.</a:t>
            </a:r>
          </a:p>
          <a:p>
            <a:pPr fontAlgn="base"/>
            <a:endParaRPr lang="en-US" sz="2400" b="1" dirty="0">
              <a:solidFill>
                <a:schemeClr val="accent5">
                  <a:lumMod val="50000"/>
                </a:schemeClr>
              </a:solidFill>
            </a:endParaRPr>
          </a:p>
          <a:p>
            <a:pPr fontAlgn="base"/>
            <a:r>
              <a:rPr lang="en-US" sz="2400" b="1" dirty="0">
                <a:solidFill>
                  <a:schemeClr val="accent5">
                    <a:lumMod val="50000"/>
                  </a:schemeClr>
                </a:solidFill>
              </a:rPr>
              <a:t>1824</a:t>
            </a:r>
            <a:r>
              <a:rPr lang="en-US" sz="2400" dirty="0">
                <a:solidFill>
                  <a:schemeClr val="accent5">
                    <a:lumMod val="50000"/>
                  </a:schemeClr>
                </a:solidFill>
              </a:rPr>
              <a:t> - </a:t>
            </a:r>
            <a:r>
              <a:rPr lang="en-US" sz="2400" b="1" dirty="0">
                <a:solidFill>
                  <a:schemeClr val="accent5">
                    <a:lumMod val="50000"/>
                  </a:schemeClr>
                </a:solidFill>
              </a:rPr>
              <a:t>French physicist Joseph Fourier describes the Earth's natural "greenhouse effect". </a:t>
            </a:r>
          </a:p>
          <a:p>
            <a:pPr fontAlgn="base"/>
            <a:endParaRPr lang="en-US" sz="2400" b="1" dirty="0">
              <a:solidFill>
                <a:schemeClr val="accent5">
                  <a:lumMod val="50000"/>
                </a:schemeClr>
              </a:solidFill>
            </a:endParaRPr>
          </a:p>
          <a:p>
            <a:pPr fontAlgn="base"/>
            <a:r>
              <a:rPr lang="en-US" sz="2400" b="1" dirty="0">
                <a:solidFill>
                  <a:schemeClr val="accent5">
                    <a:lumMod val="50000"/>
                  </a:schemeClr>
                </a:solidFill>
              </a:rPr>
              <a:t>1886</a:t>
            </a:r>
            <a:r>
              <a:rPr lang="en-US" sz="2400" dirty="0">
                <a:solidFill>
                  <a:schemeClr val="accent5">
                    <a:lumMod val="50000"/>
                  </a:schemeClr>
                </a:solidFill>
              </a:rPr>
              <a:t> - Karl Benz unveils the Motorwagen, often regarded as the first true automobile.</a:t>
            </a:r>
          </a:p>
          <a:p>
            <a:pPr fontAlgn="base"/>
            <a:endParaRPr lang="en-US" sz="2400" b="1" dirty="0">
              <a:solidFill>
                <a:schemeClr val="accent5">
                  <a:lumMod val="50000"/>
                </a:schemeClr>
              </a:solidFill>
            </a:endParaRPr>
          </a:p>
          <a:p>
            <a:pPr fontAlgn="base"/>
            <a:r>
              <a:rPr lang="en-US" sz="2400" b="1" dirty="0">
                <a:solidFill>
                  <a:schemeClr val="accent5">
                    <a:lumMod val="50000"/>
                  </a:schemeClr>
                </a:solidFill>
              </a:rPr>
              <a:t>1927</a:t>
            </a:r>
            <a:r>
              <a:rPr lang="en-US" sz="2400" dirty="0">
                <a:solidFill>
                  <a:schemeClr val="accent5">
                    <a:lumMod val="50000"/>
                  </a:schemeClr>
                </a:solidFill>
              </a:rPr>
              <a:t> - Carbon emissions from fossil fuel burning and industry reach one billion tons per year.</a:t>
            </a:r>
          </a:p>
          <a:p>
            <a:pPr fontAlgn="base"/>
            <a:endParaRPr lang="en-US" sz="2400" b="1" dirty="0">
              <a:solidFill>
                <a:schemeClr val="accent5">
                  <a:lumMod val="50000"/>
                </a:schemeClr>
              </a:solidFill>
            </a:endParaRPr>
          </a:p>
          <a:p>
            <a:pPr fontAlgn="base"/>
            <a:r>
              <a:rPr lang="en-US" sz="2400" b="1" dirty="0">
                <a:solidFill>
                  <a:schemeClr val="accent5">
                    <a:lumMod val="50000"/>
                  </a:schemeClr>
                </a:solidFill>
              </a:rPr>
              <a:t>1930</a:t>
            </a:r>
            <a:r>
              <a:rPr lang="en-US" sz="2400" dirty="0">
                <a:solidFill>
                  <a:schemeClr val="accent5">
                    <a:lumMod val="50000"/>
                  </a:schemeClr>
                </a:solidFill>
              </a:rPr>
              <a:t> - Human population reaches two billion.</a:t>
            </a:r>
          </a:p>
          <a:p>
            <a:endParaRPr lang="en-US" dirty="0"/>
          </a:p>
        </p:txBody>
      </p:sp>
    </p:spTree>
    <p:extLst>
      <p:ext uri="{BB962C8B-B14F-4D97-AF65-F5344CB8AC3E}">
        <p14:creationId xmlns:p14="http://schemas.microsoft.com/office/powerpoint/2010/main" val="3566880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1938 - Using records from 147 weather stations around the world, British engineer Guy Callendar shows that temperatures had risen over the previous century. He also shows that CO2 concentrations had increased over the same period, and suggests this caused the warming. The "Callendar effect" is widely dismissed by meteorologists.</a:t>
            </a:r>
          </a:p>
          <a:p>
            <a:endParaRPr lang="en-US" dirty="0"/>
          </a:p>
          <a:p>
            <a:r>
              <a:rPr lang="en-US" dirty="0"/>
              <a:t>1960 - Human population reaches three billion.</a:t>
            </a:r>
          </a:p>
          <a:p>
            <a:endParaRPr lang="en-US" dirty="0"/>
          </a:p>
          <a:p>
            <a:r>
              <a:rPr lang="en-US" dirty="0"/>
              <a:t>1975 - Human population reaches four billion.</a:t>
            </a:r>
          </a:p>
          <a:p>
            <a:endParaRPr lang="en-US" dirty="0"/>
          </a:p>
          <a:p>
            <a:r>
              <a:rPr lang="en-US" dirty="0"/>
              <a:t>1975 - US scientist Wallace Broecker puts the term "global warming" into the public domain in the title of a scientific paper.</a:t>
            </a:r>
          </a:p>
          <a:p>
            <a:endParaRPr lang="en-US" dirty="0"/>
          </a:p>
          <a:p>
            <a:r>
              <a:rPr lang="en-US" dirty="0"/>
              <a:t>1987 - Human population reaches five billion</a:t>
            </a:r>
          </a:p>
          <a:p>
            <a:endParaRPr lang="en-US" dirty="0"/>
          </a:p>
        </p:txBody>
      </p:sp>
    </p:spTree>
    <p:extLst>
      <p:ext uri="{BB962C8B-B14F-4D97-AF65-F5344CB8AC3E}">
        <p14:creationId xmlns:p14="http://schemas.microsoft.com/office/powerpoint/2010/main" val="166730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1989 - UK Prime Minister Margaret Thatcher - possessor of a chemistry degree - warns in a speech to the UN that "We are seeing a vast increase in the amount of carbon dioxide reaching the atmosphere... The result is that change in future is likely to be more fundamental and more widespread than anything we have known hitherto." She calls for a global treaty on climate change</a:t>
            </a:r>
            <a:r>
              <a:rPr lang="en-US" dirty="0" smtClean="0"/>
              <a:t>. She was given the cold shoulder</a:t>
            </a:r>
          </a:p>
          <a:p>
            <a:endParaRPr lang="en-US" dirty="0"/>
          </a:p>
          <a:p>
            <a:r>
              <a:rPr lang="en-US" dirty="0"/>
              <a:t>1997 - Kyoto Protocol agreed. 192 parties pledge to reduce emissions by an average of 5% by the period 2008-12, with wide variations on targets for individual countries. US Senate immediately declares it will not ratify the treaty.</a:t>
            </a:r>
          </a:p>
          <a:p>
            <a:pPr marL="0" indent="0">
              <a:buNone/>
            </a:pPr>
            <a:endParaRPr lang="en-US" dirty="0"/>
          </a:p>
          <a:p>
            <a:endParaRPr lang="en-US" dirty="0"/>
          </a:p>
        </p:txBody>
      </p:sp>
    </p:spTree>
    <p:extLst>
      <p:ext uri="{BB962C8B-B14F-4D97-AF65-F5344CB8AC3E}">
        <p14:creationId xmlns:p14="http://schemas.microsoft.com/office/powerpoint/2010/main" val="99758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1998 - Publication of the controversial "hockey stick" graph indicating that modern-day temperature rise in the northern hemisphere is unusual compared with the last 1,000 years</a:t>
            </a:r>
            <a:r>
              <a:rPr lang="en-US" dirty="0" smtClean="0"/>
              <a:t>.</a:t>
            </a:r>
          </a:p>
          <a:p>
            <a:endParaRPr lang="en-US" dirty="0"/>
          </a:p>
          <a:p>
            <a:r>
              <a:rPr lang="en-US" dirty="0"/>
              <a:t>1999 - Human population reaches six billion</a:t>
            </a:r>
            <a:r>
              <a:rPr lang="en-US" dirty="0" smtClean="0"/>
              <a:t>.</a:t>
            </a:r>
          </a:p>
          <a:p>
            <a:endParaRPr lang="en-US" dirty="0"/>
          </a:p>
          <a:p>
            <a:r>
              <a:rPr lang="en-US" dirty="0"/>
              <a:t>2009 - China overtakes the US as the world's biggest greenhouse gas emitter - although the US remains well ahead on a per-capita basis.</a:t>
            </a:r>
          </a:p>
          <a:p>
            <a:endParaRPr lang="en-US" dirty="0"/>
          </a:p>
          <a:p>
            <a:r>
              <a:rPr lang="en-US" dirty="0" smtClean="0"/>
              <a:t>2011</a:t>
            </a:r>
            <a:r>
              <a:rPr lang="en-US" dirty="0"/>
              <a:t> - Human population reaches seven billion.</a:t>
            </a:r>
          </a:p>
          <a:p>
            <a:endParaRPr lang="en-US" dirty="0"/>
          </a:p>
        </p:txBody>
      </p:sp>
    </p:spTree>
    <p:extLst>
      <p:ext uri="{BB962C8B-B14F-4D97-AF65-F5344CB8AC3E}">
        <p14:creationId xmlns:p14="http://schemas.microsoft.com/office/powerpoint/2010/main" val="196057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2012 - Arctic sea ice reaches a minimum extent of 1.32 million sq. mi., a record for the lowest summer cover since satellite measurements began in 1979.</a:t>
            </a:r>
          </a:p>
          <a:p>
            <a:endParaRPr lang="en-US" dirty="0"/>
          </a:p>
          <a:p>
            <a:r>
              <a:rPr lang="en-US" dirty="0"/>
              <a:t>2015 – “Paris Agreement” signed by 195 countries. Only Nicaragua &amp; Syria refuse. The parties agree, inter alia, to limit warming to “well below” 3.6 degrees F. (2 degrees Celsius), as measured from pre-industrial levels.</a:t>
            </a:r>
          </a:p>
          <a:p>
            <a:endParaRPr lang="en-US" dirty="0"/>
          </a:p>
          <a:p>
            <a:r>
              <a:rPr lang="en-US" dirty="0"/>
              <a:t>2017 – President Trump states that U.S. will pull out of the Paris Agreement, in keeping with his “America first” message. However, under terms of the Agreement, U.S. cannot withdraw until 11/4/2020, the day after the next presidential election. </a:t>
            </a:r>
          </a:p>
          <a:p>
            <a:endParaRPr lang="en-US" dirty="0"/>
          </a:p>
          <a:p>
            <a:endParaRPr lang="en-US" dirty="0"/>
          </a:p>
        </p:txBody>
      </p:sp>
    </p:spTree>
    <p:extLst>
      <p:ext uri="{BB962C8B-B14F-4D97-AF65-F5344CB8AC3E}">
        <p14:creationId xmlns:p14="http://schemas.microsoft.com/office/powerpoint/2010/main" val="87656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U.S. Climate change litigation</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491" y="2120900"/>
            <a:ext cx="7207368" cy="4051300"/>
          </a:xfrm>
        </p:spPr>
      </p:pic>
    </p:spTree>
    <p:extLst>
      <p:ext uri="{BB962C8B-B14F-4D97-AF65-F5344CB8AC3E}">
        <p14:creationId xmlns:p14="http://schemas.microsoft.com/office/powerpoint/2010/main" val="3211869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1559</TotalTime>
  <Words>2071</Words>
  <Application>Microsoft Office PowerPoint</Application>
  <PresentationFormat>Widescreen</PresentationFormat>
  <Paragraphs>149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Angsana New</vt:lpstr>
      <vt:lpstr>Arial</vt:lpstr>
      <vt:lpstr>Calibri</vt:lpstr>
      <vt:lpstr>Rockwell</vt:lpstr>
      <vt:lpstr>Rockwell Condensed</vt:lpstr>
      <vt:lpstr>Wingdings</vt:lpstr>
      <vt:lpstr>Wood Type</vt:lpstr>
      <vt:lpstr>Climate Change  Update – Climate change litigation in the U.S.  Insurance implications </vt:lpstr>
      <vt:lpstr>PowerPoint Presentation</vt:lpstr>
      <vt:lpstr>Climate vs. weather</vt:lpstr>
      <vt:lpstr>Brief history of climate change events</vt:lpstr>
      <vt:lpstr>PowerPoint Presentation</vt:lpstr>
      <vt:lpstr>PowerPoint Presentation</vt:lpstr>
      <vt:lpstr>PowerPoint Presentation</vt:lpstr>
      <vt:lpstr>PowerPoint Presentation</vt:lpstr>
      <vt:lpstr>U.S. Climate change litigation</vt:lpstr>
      <vt:lpstr>Types of Claims</vt:lpstr>
      <vt:lpstr>Liability for climate change</vt:lpstr>
      <vt:lpstr>Exxonmobil</vt:lpstr>
      <vt:lpstr>Where the major climate changes lawsuits stand today</vt:lpstr>
      <vt:lpstr>NY, MA, and USVI</vt:lpstr>
      <vt:lpstr>Cities sue of climate change</vt:lpstr>
      <vt:lpstr>Children’s climate lawsuits</vt:lpstr>
      <vt:lpstr>PowerPoint Presentation</vt:lpstr>
      <vt:lpstr>Impact on the insurance industry</vt:lpstr>
      <vt:lpstr>PowerPoint Presentation</vt:lpstr>
      <vt:lpstr>Coverage</vt:lpstr>
      <vt:lpstr>Closing thoughts</vt:lpstr>
      <vt:lpstr>PowerPoint Presentation</vt:lpstr>
      <vt:lpstr>PowerPoint Presentation</vt:lpstr>
    </vt:vector>
  </TitlesOfParts>
  <Company>TLSS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Catastrophic Events Working Party XV – AIDA World Congress Rio de Janeiro October 11-13, 2018</dc:title>
  <dc:creator>Richard Traub</dc:creator>
  <cp:lastModifiedBy>Richard K. Traub</cp:lastModifiedBy>
  <cp:revision>26</cp:revision>
  <dcterms:created xsi:type="dcterms:W3CDTF">2018-08-31T14:58:56Z</dcterms:created>
  <dcterms:modified xsi:type="dcterms:W3CDTF">2019-04-24T08:39:31Z</dcterms:modified>
</cp:coreProperties>
</file>